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800" r:id="rId2"/>
  </p:sldMasterIdLst>
  <p:notesMasterIdLst>
    <p:notesMasterId r:id="rId34"/>
  </p:notesMasterIdLst>
  <p:handoutMasterIdLst>
    <p:handoutMasterId r:id="rId35"/>
  </p:handoutMasterIdLst>
  <p:sldIdLst>
    <p:sldId id="517" r:id="rId3"/>
    <p:sldId id="524" r:id="rId4"/>
    <p:sldId id="533" r:id="rId5"/>
    <p:sldId id="483" r:id="rId6"/>
    <p:sldId id="534" r:id="rId7"/>
    <p:sldId id="535" r:id="rId8"/>
    <p:sldId id="527" r:id="rId9"/>
    <p:sldId id="530" r:id="rId10"/>
    <p:sldId id="520" r:id="rId11"/>
    <p:sldId id="538" r:id="rId12"/>
    <p:sldId id="525" r:id="rId13"/>
    <p:sldId id="521" r:id="rId14"/>
    <p:sldId id="522" r:id="rId15"/>
    <p:sldId id="536" r:id="rId16"/>
    <p:sldId id="537" r:id="rId17"/>
    <p:sldId id="539" r:id="rId18"/>
    <p:sldId id="531" r:id="rId19"/>
    <p:sldId id="526" r:id="rId20"/>
    <p:sldId id="540" r:id="rId21"/>
    <p:sldId id="552" r:id="rId22"/>
    <p:sldId id="541" r:id="rId23"/>
    <p:sldId id="542" r:id="rId24"/>
    <p:sldId id="543" r:id="rId25"/>
    <p:sldId id="544" r:id="rId26"/>
    <p:sldId id="545" r:id="rId27"/>
    <p:sldId id="546" r:id="rId28"/>
    <p:sldId id="547" r:id="rId29"/>
    <p:sldId id="550" r:id="rId30"/>
    <p:sldId id="528" r:id="rId31"/>
    <p:sldId id="548" r:id="rId32"/>
    <p:sldId id="54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326"/>
    <a:srgbClr val="7A74E8"/>
    <a:srgbClr val="FFDD71"/>
    <a:srgbClr val="525254"/>
    <a:srgbClr val="AAB0BE"/>
    <a:srgbClr val="44546A"/>
    <a:srgbClr val="D9D9D9"/>
    <a:srgbClr val="F2F2F2"/>
    <a:srgbClr val="FFFFFF"/>
    <a:srgbClr val="8E4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44" autoAdjust="0"/>
    <p:restoredTop sz="97473" autoAdjust="0"/>
  </p:normalViewPr>
  <p:slideViewPr>
    <p:cSldViewPr snapToGrid="0" showGuides="1">
      <p:cViewPr varScale="1">
        <p:scale>
          <a:sx n="107" d="100"/>
          <a:sy n="107" d="100"/>
        </p:scale>
        <p:origin x="1680" y="9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-190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18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36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2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29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22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88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78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66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27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74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03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3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32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53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9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04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85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27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70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40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4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9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8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5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4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1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44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9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49874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"/>
          <a:stretch/>
        </p:blipFill>
        <p:spPr bwMode="auto">
          <a:xfrm>
            <a:off x="0" y="0"/>
            <a:ext cx="9144000" cy="562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8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23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917234" y="1322997"/>
            <a:ext cx="1482789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1121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"/>
          <a:stretch/>
        </p:blipFill>
        <p:spPr bwMode="auto">
          <a:xfrm>
            <a:off x="0" y="373"/>
            <a:ext cx="9144000" cy="59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5006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917234" y="1322997"/>
            <a:ext cx="1482789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321501"/>
            <a:ext cx="7992374" cy="4603050"/>
          </a:xfrm>
        </p:spPr>
        <p:txBody>
          <a:bodyPr/>
          <a:lstStyle>
            <a:lvl1pPr marL="0" indent="0">
              <a:spcBef>
                <a:spcPts val="600"/>
              </a:spcBef>
              <a:buClrTx/>
              <a:buSzPct val="100000"/>
              <a:buFont typeface="Arial" pitchFamily="34" charset="0"/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80975" indent="-180975"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355600" indent="-174625"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536575" indent="-180975"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719138" indent="-182563"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281495" y="6236523"/>
            <a:ext cx="58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fld id="{3EEB345D-A277-4F0F-819E-B96F2B4EB80E}" type="slidenum">
              <a:rPr lang="ar-SA" sz="1000" b="0">
                <a:solidFill>
                  <a:schemeClr val="bg1"/>
                </a:solidFill>
                <a:latin typeface="Antigoni" pitchFamily="34" charset="0"/>
                <a:ea typeface="MS PGothic"/>
                <a:cs typeface="MS PGothic"/>
              </a:rPr>
              <a:pPr algn="ctr" eaLnBrk="0" hangingPunct="0"/>
              <a:t>‹#›</a:t>
            </a:fld>
            <a:endParaRPr lang="en-US" sz="1000" b="0" dirty="0">
              <a:solidFill>
                <a:schemeClr val="bg1"/>
              </a:solidFill>
              <a:latin typeface="Antigoni" pitchFamily="34" charset="0"/>
              <a:ea typeface="MS PGothic"/>
              <a:cs typeface="MS PGothic"/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157619" y="6390731"/>
            <a:ext cx="4225925" cy="2349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Antigoni Light" pitchFamily="34" charset="0"/>
                <a:cs typeface="Verdana" pitchFamily="34" charset="0"/>
                <a:sym typeface="Symbol" pitchFamily="18" charset="2"/>
              </a:rPr>
              <a:t> Ex Libris Ltd., </a:t>
            </a:r>
            <a:r>
              <a:rPr lang="en-US" sz="1050" dirty="0" smtClean="0">
                <a:solidFill>
                  <a:schemeClr val="bg1"/>
                </a:solidFill>
                <a:latin typeface="Antigoni Light" pitchFamily="34" charset="0"/>
                <a:cs typeface="Verdana" pitchFamily="34" charset="0"/>
                <a:sym typeface="Symbol" pitchFamily="18" charset="2"/>
              </a:rPr>
              <a:t>2014 </a:t>
            </a:r>
            <a:r>
              <a:rPr lang="en-US" sz="1050" dirty="0">
                <a:solidFill>
                  <a:schemeClr val="bg1"/>
                </a:solidFill>
                <a:latin typeface="Antigoni Light" pitchFamily="34" charset="0"/>
                <a:cs typeface="Verdana" pitchFamily="34" charset="0"/>
                <a:sym typeface="Symbol" pitchFamily="18" charset="2"/>
              </a:rPr>
              <a:t>- Internal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8311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  <p:sldLayoutId id="2147483869" r:id="rId3"/>
    <p:sldLayoutId id="2147483728" r:id="rId4"/>
    <p:sldLayoutId id="2147483729" r:id="rId5"/>
    <p:sldLayoutId id="2147483730" r:id="rId6"/>
    <p:sldLayoutId id="2147483876" r:id="rId7"/>
    <p:sldLayoutId id="2147483820" r:id="rId8"/>
    <p:sldLayoutId id="2147483879" r:id="rId9"/>
    <p:sldLayoutId id="2147483883" r:id="rId10"/>
    <p:sldLayoutId id="214748388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11" r:id="rId2"/>
    <p:sldLayoutId id="2147483804" r:id="rId3"/>
    <p:sldLayoutId id="2147483805" r:id="rId4"/>
    <p:sldLayoutId id="2147483806" r:id="rId5"/>
    <p:sldLayoutId id="2147483837" r:id="rId6"/>
    <p:sldLayoutId id="2147483813" r:id="rId7"/>
    <p:sldLayoutId id="2147483810" r:id="rId8"/>
    <p:sldLayoutId id="21474838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ooks, Library, Shel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7"/>
          <p:cNvSpPr/>
          <p:nvPr/>
        </p:nvSpPr>
        <p:spPr>
          <a:xfrm>
            <a:off x="0" y="5635262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097912"/>
            <a:ext cx="9144000" cy="5452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152991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Working with Multilingual Authority Records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776" y="5732014"/>
            <a:ext cx="4562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Yoel Kortick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Senior Librarian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" y="662384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https://pixabay.com/en/books-library-shelves-1842306/</a:t>
            </a:r>
          </a:p>
        </p:txBody>
      </p:sp>
    </p:spTree>
    <p:extLst>
      <p:ext uri="{BB962C8B-B14F-4D97-AF65-F5344CB8AC3E}">
        <p14:creationId xmlns:p14="http://schemas.microsoft.com/office/powerpoint/2010/main" val="14186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names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5648194"/>
          </a:xfrm>
        </p:spPr>
        <p:txBody>
          <a:bodyPr>
            <a:noAutofit/>
          </a:bodyPr>
          <a:lstStyle/>
          <a:p>
            <a:r>
              <a:rPr lang="en-US" dirty="0" smtClean="0"/>
              <a:t>We will now look at two specific cases.  </a:t>
            </a:r>
          </a:p>
          <a:p>
            <a:r>
              <a:rPr lang="en-US" dirty="0" smtClean="0"/>
              <a:t>In both cases the same authority record will be used.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 the first case the record is in Latin characters so we will want the author to also be in Latin characters.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 the second </a:t>
            </a:r>
            <a:r>
              <a:rPr lang="en-US" dirty="0"/>
              <a:t>case the record </a:t>
            </a:r>
            <a:r>
              <a:rPr lang="en-US" dirty="0" smtClean="0"/>
              <a:t>is in Hebrew characters </a:t>
            </a:r>
            <a:r>
              <a:rPr lang="en-US" dirty="0"/>
              <a:t>so we </a:t>
            </a:r>
            <a:r>
              <a:rPr lang="en-US" dirty="0" smtClean="0"/>
              <a:t>want </a:t>
            </a:r>
            <a:r>
              <a:rPr lang="en-US" dirty="0"/>
              <a:t>the author to also be in </a:t>
            </a:r>
            <a:r>
              <a:rPr lang="en-US" dirty="0" smtClean="0"/>
              <a:t>Hebrew characters.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By using the multilingual authority we </a:t>
            </a:r>
            <a:r>
              <a:rPr lang="en-US" dirty="0"/>
              <a:t>a</a:t>
            </a:r>
            <a:r>
              <a:rPr lang="en-US" dirty="0" smtClean="0"/>
              <a:t>re able to maintain authority control while also freely determining in what language the heading would be.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548" y="2771683"/>
            <a:ext cx="6296904" cy="13146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names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5644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Case one: we start by cataloging</a:t>
            </a:r>
            <a:br>
              <a:rPr lang="en-US" sz="2400" dirty="0" smtClean="0"/>
            </a:br>
            <a:r>
              <a:rPr lang="en-US" sz="2400" dirty="0" smtClean="0"/>
              <a:t>1001_ </a:t>
            </a:r>
            <a:r>
              <a:rPr lang="pl-PL" sz="2400" dirty="0"/>
              <a:t>$$a Begin, </a:t>
            </a:r>
            <a:r>
              <a:rPr lang="pl-PL" sz="2400" dirty="0" smtClean="0"/>
              <a:t>Mena</a:t>
            </a:r>
            <a:r>
              <a:rPr lang="en-US" sz="2400" dirty="0" smtClean="0"/>
              <a:t>h</a:t>
            </a:r>
            <a:r>
              <a:rPr lang="pl-PL" sz="2400" dirty="0" smtClean="0"/>
              <a:t> </a:t>
            </a:r>
            <a:r>
              <a:rPr lang="pl-PL" sz="2400" dirty="0"/>
              <a:t>$$9 lat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9220" y="3250544"/>
            <a:ext cx="2450237" cy="193992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16" y="1632910"/>
            <a:ext cx="7192454" cy="24891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names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6743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doing F3 we get this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02006" y="2156346"/>
            <a:ext cx="2524835" cy="441138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516" y="2970320"/>
            <a:ext cx="4012326" cy="687279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32767" y="4283169"/>
            <a:ext cx="8282085" cy="18875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Both of these are non-preferred terms.</a:t>
            </a:r>
          </a:p>
          <a:p>
            <a:r>
              <a:rPr lang="en-US" sz="2400" dirty="0" smtClean="0"/>
              <a:t>We see only headings from the authority record which have subfield 9 “</a:t>
            </a:r>
            <a:r>
              <a:rPr lang="en-US" sz="2400" dirty="0" err="1" smtClean="0"/>
              <a:t>lat</a:t>
            </a:r>
            <a:r>
              <a:rPr lang="en-US" sz="2400" dirty="0" smtClean="0"/>
              <a:t>” because we have subfield 9 “</a:t>
            </a:r>
            <a:r>
              <a:rPr lang="en-US" sz="2400" dirty="0" err="1" smtClean="0"/>
              <a:t>lat</a:t>
            </a:r>
            <a:r>
              <a:rPr lang="en-US" sz="2400" dirty="0" smtClean="0"/>
              <a:t>” in the bibliographic heading from which we did F3</a:t>
            </a:r>
          </a:p>
          <a:p>
            <a:r>
              <a:rPr lang="en-US" sz="2400" dirty="0" smtClean="0"/>
              <a:t>If we click “select” for either of these headings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59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47" y="2253490"/>
            <a:ext cx="7749357" cy="16363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names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5644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get the preferred term of the authority record and the preferred term is the one which has subfield 9 “</a:t>
            </a:r>
            <a:r>
              <a:rPr lang="en-US" sz="2400" dirty="0" err="1" smtClean="0"/>
              <a:t>lat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71446" y="2783612"/>
            <a:ext cx="3587910" cy="273487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4044" y="4631952"/>
            <a:ext cx="163085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Linked to authority record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49747" y="3093176"/>
            <a:ext cx="142909" cy="15387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5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57" y="2604972"/>
            <a:ext cx="7773485" cy="1648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names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5712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Case two: we start by cataloging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63448" y="2974019"/>
            <a:ext cx="2126653" cy="266608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350533"/>
              </p:ext>
            </p:extLst>
          </p:nvPr>
        </p:nvGraphicFramePr>
        <p:xfrm>
          <a:off x="650543" y="1323834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1001_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$$‏a‏ </a:t>
                      </a:r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בעגין, מנ $$‏9‏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heb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44" y="1545181"/>
            <a:ext cx="8484786" cy="23034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names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6743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doing F3 we get this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4276" y="2342764"/>
            <a:ext cx="4694828" cy="413412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4044" y="2874361"/>
            <a:ext cx="2894004" cy="530536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32516" y="4311688"/>
            <a:ext cx="8282085" cy="18875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This is a non-preferred term.</a:t>
            </a:r>
          </a:p>
          <a:p>
            <a:r>
              <a:rPr lang="en-US" sz="2400" dirty="0" smtClean="0"/>
              <a:t>We see only headings from the authority record which have subfield 9 “</a:t>
            </a:r>
            <a:r>
              <a:rPr lang="en-US" sz="2400" dirty="0" err="1" smtClean="0"/>
              <a:t>heb</a:t>
            </a:r>
            <a:r>
              <a:rPr lang="en-US" sz="2400" dirty="0" smtClean="0"/>
              <a:t>” because we have subfield 9 “</a:t>
            </a:r>
            <a:r>
              <a:rPr lang="en-US" sz="2400" dirty="0" err="1" smtClean="0"/>
              <a:t>heb</a:t>
            </a:r>
            <a:r>
              <a:rPr lang="en-US" sz="2400" dirty="0" smtClean="0"/>
              <a:t>” in the bibliographic heading from which we did F3</a:t>
            </a:r>
          </a:p>
          <a:p>
            <a:r>
              <a:rPr lang="en-US" sz="2400" dirty="0" smtClean="0"/>
              <a:t>If we click “select” for this heading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5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23" y="3363444"/>
            <a:ext cx="7925906" cy="15146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names</a:t>
            </a: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64353" y="3700646"/>
            <a:ext cx="4908689" cy="413412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5644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get the preferred term of the authority record and the preferred term is the one which has subfield 9 “</a:t>
            </a:r>
            <a:r>
              <a:rPr lang="en-US" sz="2400" dirty="0" err="1" smtClean="0"/>
              <a:t>heb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2592" y="2272644"/>
            <a:ext cx="163085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Linked to authority record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43379" y="2857419"/>
            <a:ext cx="39505" cy="8624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2072" y="1126771"/>
            <a:ext cx="69740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Introduction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392071" y="2204944"/>
            <a:ext cx="756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cataloging process for names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392070" y="3272631"/>
            <a:ext cx="76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cataloging process for subjects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3402" y="3229655"/>
            <a:ext cx="6390070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0688" y="5240740"/>
            <a:ext cx="1230438" cy="106346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13402" y="4378099"/>
            <a:ext cx="76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Automated Preferred Term Correction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802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subjects</a:t>
            </a: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08" y="691440"/>
            <a:ext cx="3894350" cy="5852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87410" y="5942528"/>
            <a:ext cx="30716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Hebrew non-preferred terms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178204" y="4820575"/>
            <a:ext cx="1509206" cy="677809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9654" y="3656101"/>
            <a:ext cx="2808550" cy="2558263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8533" y="6219333"/>
            <a:ext cx="2799672" cy="32060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87410" y="5254091"/>
            <a:ext cx="30716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Latin non-preferred terms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6" idx="1"/>
          </p:cNvCxnSpPr>
          <p:nvPr/>
        </p:nvCxnSpPr>
        <p:spPr>
          <a:xfrm flipH="1" flipV="1">
            <a:off x="1447061" y="3586372"/>
            <a:ext cx="3290601" cy="1730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37662" y="2598805"/>
            <a:ext cx="30716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Latin preferred term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37662" y="3419011"/>
            <a:ext cx="30716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Hebrew preferred term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387932" y="2908051"/>
            <a:ext cx="3349730" cy="49704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1"/>
          </p:cNvCxnSpPr>
          <p:nvPr/>
        </p:nvCxnSpPr>
        <p:spPr>
          <a:xfrm flipH="1">
            <a:off x="3178205" y="6127194"/>
            <a:ext cx="1509205" cy="23807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85065" y="1155837"/>
            <a:ext cx="332912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multilingual subject</a:t>
            </a:r>
            <a:br>
              <a:rPr lang="en-US" sz="2400" dirty="0" smtClean="0"/>
            </a:br>
            <a:r>
              <a:rPr lang="en-US" sz="2400" dirty="0" smtClean="0"/>
              <a:t>authority record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59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subjects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5439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Here is the same record “up close”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44" y="1296538"/>
            <a:ext cx="3145390" cy="51042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69654" y="1840470"/>
            <a:ext cx="3042285" cy="402806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8533" y="5868537"/>
            <a:ext cx="3033406" cy="5485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87410" y="5683219"/>
            <a:ext cx="30716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Hebrew non-preferred terms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178204" y="4561266"/>
            <a:ext cx="1509206" cy="677809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87410" y="4994782"/>
            <a:ext cx="30716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Latin non-preferred terms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5" idx="1"/>
          </p:cNvCxnSpPr>
          <p:nvPr/>
        </p:nvCxnSpPr>
        <p:spPr>
          <a:xfrm flipH="1" flipV="1">
            <a:off x="1890796" y="1715431"/>
            <a:ext cx="2896604" cy="30970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37662" y="1370502"/>
            <a:ext cx="30716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Latin preferred term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87400" y="1840470"/>
            <a:ext cx="30716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Hebrew preferred term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890796" y="1481204"/>
            <a:ext cx="2846866" cy="2333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1"/>
          </p:cNvCxnSpPr>
          <p:nvPr/>
        </p:nvCxnSpPr>
        <p:spPr>
          <a:xfrm flipH="1">
            <a:off x="3178205" y="5867885"/>
            <a:ext cx="1509205" cy="23807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9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2072" y="1126771"/>
            <a:ext cx="69740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Introduction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392071" y="2204944"/>
            <a:ext cx="756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cataloging process for names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392070" y="3272631"/>
            <a:ext cx="76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cataloging process for subjects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2071" y="1113123"/>
            <a:ext cx="3029009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0688" y="5240740"/>
            <a:ext cx="1230438" cy="106346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13402" y="4378099"/>
            <a:ext cx="76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Automated Preferred Term Correction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476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subjects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4511853"/>
          </a:xfrm>
        </p:spPr>
        <p:txBody>
          <a:bodyPr>
            <a:normAutofit/>
          </a:bodyPr>
          <a:lstStyle/>
          <a:p>
            <a:r>
              <a:rPr lang="en-US" dirty="0" smtClean="0"/>
              <a:t>In the specific field where the multilingual authorities are used there will be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indicator 7 and subfield 2 stating which multilingual authority to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Subfield 9 with relevant language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subjects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53285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will now look at two specific cases.  </a:t>
            </a:r>
          </a:p>
          <a:p>
            <a:r>
              <a:rPr lang="en-US" sz="2400" dirty="0" smtClean="0"/>
              <a:t>In both cases the same authority record will be used.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 the first case the record is in Latin characters so we will want the subject to also be in Latin characters.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 the second </a:t>
            </a:r>
            <a:r>
              <a:rPr lang="en-US" sz="2400" dirty="0"/>
              <a:t>case the record </a:t>
            </a:r>
            <a:r>
              <a:rPr lang="en-US" sz="2400" dirty="0" smtClean="0"/>
              <a:t>is in Hebrew characters </a:t>
            </a:r>
            <a:r>
              <a:rPr lang="en-US" sz="2400" dirty="0"/>
              <a:t>so we </a:t>
            </a:r>
            <a:r>
              <a:rPr lang="en-US" sz="2400" dirty="0" smtClean="0"/>
              <a:t>want </a:t>
            </a:r>
            <a:r>
              <a:rPr lang="en-US" sz="2400" dirty="0"/>
              <a:t>the </a:t>
            </a:r>
            <a:r>
              <a:rPr lang="en-US" sz="2400" dirty="0" smtClean="0"/>
              <a:t>subje</a:t>
            </a:r>
            <a:r>
              <a:rPr lang="en-US" sz="2400" dirty="0"/>
              <a:t>c</a:t>
            </a:r>
            <a:r>
              <a:rPr lang="en-US" sz="2400" dirty="0" smtClean="0"/>
              <a:t>t </a:t>
            </a:r>
            <a:r>
              <a:rPr lang="en-US" sz="2400" dirty="0" smtClean="0"/>
              <a:t>to </a:t>
            </a:r>
            <a:r>
              <a:rPr lang="en-US" sz="2400" dirty="0"/>
              <a:t>also be in </a:t>
            </a:r>
            <a:r>
              <a:rPr lang="en-US" sz="2400" dirty="0" smtClean="0"/>
              <a:t>Hebrew characters.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By using the multilingual authority we are able to maintain authority control while also freely determining in what language the heading would be.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43" y="1896389"/>
            <a:ext cx="8350495" cy="42156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subjects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5644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Case one: we start by cataloging</a:t>
            </a:r>
            <a:br>
              <a:rPr lang="en-US" sz="2400" dirty="0" smtClean="0"/>
            </a:br>
            <a:r>
              <a:rPr lang="en-US" sz="2400" dirty="0" smtClean="0"/>
              <a:t>651_7 </a:t>
            </a:r>
            <a:r>
              <a:rPr lang="pl-PL" sz="2400" dirty="0"/>
              <a:t>$$a </a:t>
            </a:r>
            <a:r>
              <a:rPr lang="en-US" sz="2400" dirty="0" smtClean="0"/>
              <a:t>Persia</a:t>
            </a:r>
            <a:r>
              <a:rPr lang="pl-PL" sz="2400" dirty="0" smtClean="0"/>
              <a:t>$$</a:t>
            </a:r>
            <a:r>
              <a:rPr lang="pl-PL" sz="2400" dirty="0"/>
              <a:t>9 </a:t>
            </a:r>
            <a:r>
              <a:rPr lang="pl-PL" sz="2400" dirty="0" smtClean="0"/>
              <a:t>lat</a:t>
            </a:r>
            <a:r>
              <a:rPr lang="en-US" sz="2400" dirty="0" smtClean="0"/>
              <a:t> $$2 NLI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2904" y="5700434"/>
            <a:ext cx="4103365" cy="338818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54" y="1541897"/>
            <a:ext cx="8626815" cy="21157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subjects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6743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doing F3 we get this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29854" y="2156346"/>
            <a:ext cx="2696988" cy="441138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4044" y="2925953"/>
            <a:ext cx="4012326" cy="687279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32767" y="4283169"/>
            <a:ext cx="8282085" cy="18875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Both of these are non-preferred terms.</a:t>
            </a:r>
          </a:p>
          <a:p>
            <a:r>
              <a:rPr lang="en-US" sz="2400" dirty="0" smtClean="0"/>
              <a:t>We see only headings from the authority record which have subfield 9 “</a:t>
            </a:r>
            <a:r>
              <a:rPr lang="en-US" sz="2400" dirty="0" err="1" smtClean="0"/>
              <a:t>lat</a:t>
            </a:r>
            <a:r>
              <a:rPr lang="en-US" sz="2400" dirty="0" smtClean="0"/>
              <a:t>” because we have subfield 9 “</a:t>
            </a:r>
            <a:r>
              <a:rPr lang="en-US" sz="2400" dirty="0" err="1" smtClean="0"/>
              <a:t>lat</a:t>
            </a:r>
            <a:r>
              <a:rPr lang="en-US" sz="2400" dirty="0" smtClean="0"/>
              <a:t>” in the bibliographic heading from which we did F3</a:t>
            </a:r>
          </a:p>
          <a:p>
            <a:r>
              <a:rPr lang="en-US" sz="2400" dirty="0" smtClean="0"/>
              <a:t>If we click “select” for either of these headings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95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61" y="1964305"/>
            <a:ext cx="8473450" cy="34418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</a:t>
            </a:r>
            <a:r>
              <a:rPr lang="en-US" dirty="0"/>
              <a:t>subjects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5644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get the preferred term of the authority record and the preferred term is the one which has subfield 9 “</a:t>
            </a:r>
            <a:r>
              <a:rPr lang="en-US" sz="2400" dirty="0" err="1" smtClean="0"/>
              <a:t>lat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45503" y="4964136"/>
            <a:ext cx="3587910" cy="442053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0595" y="2627967"/>
            <a:ext cx="163085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Linked to authority record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5943" y="3212742"/>
            <a:ext cx="374499" cy="17513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6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48" y="2137410"/>
            <a:ext cx="8394550" cy="24697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</a:t>
            </a:r>
            <a:r>
              <a:rPr lang="en-US" dirty="0"/>
              <a:t>subjects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5712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Case two: we start by cataloging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2276" y="4307305"/>
            <a:ext cx="2355963" cy="299863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696734"/>
              </p:ext>
            </p:extLst>
          </p:nvPr>
        </p:nvGraphicFramePr>
        <p:xfrm>
          <a:off x="650543" y="1323834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651_7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$$‏a‏ </a:t>
                      </a:r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פרס $$‏9‏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heb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$$2 NLI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5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76" y="1467801"/>
            <a:ext cx="7730751" cy="23471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</a:t>
            </a:r>
            <a:r>
              <a:rPr lang="en-US" dirty="0"/>
              <a:t>subjects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6743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doing F3 we get this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0634" y="2210866"/>
            <a:ext cx="4694828" cy="413412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4061" y="3102075"/>
            <a:ext cx="2894004" cy="434219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32516" y="4311688"/>
            <a:ext cx="8282085" cy="18875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This is a non-preferred term.</a:t>
            </a:r>
          </a:p>
          <a:p>
            <a:r>
              <a:rPr lang="en-US" sz="2400" dirty="0" smtClean="0"/>
              <a:t>We see only headings from the authority record which have subfield 9 “</a:t>
            </a:r>
            <a:r>
              <a:rPr lang="en-US" sz="2400" dirty="0" err="1" smtClean="0"/>
              <a:t>heb</a:t>
            </a:r>
            <a:r>
              <a:rPr lang="en-US" sz="2400" dirty="0" smtClean="0"/>
              <a:t>” because we have subfield 9 “</a:t>
            </a:r>
            <a:r>
              <a:rPr lang="en-US" sz="2400" dirty="0" err="1" smtClean="0"/>
              <a:t>heb</a:t>
            </a:r>
            <a:r>
              <a:rPr lang="en-US" sz="2400" dirty="0" smtClean="0"/>
              <a:t>” in the bibliographic heading from which we did F3</a:t>
            </a:r>
          </a:p>
          <a:p>
            <a:r>
              <a:rPr lang="en-US" sz="2400" dirty="0" smtClean="0"/>
              <a:t>If we click “select” for this heading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9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34" y="3081144"/>
            <a:ext cx="8850340" cy="21033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</a:t>
            </a:r>
            <a:r>
              <a:rPr lang="en-US" dirty="0"/>
              <a:t>subjects</a:t>
            </a: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09347" y="4871915"/>
            <a:ext cx="2229853" cy="536345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5644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get the preferred term of the authority record and the preferred term is the one which has subfield 9 “</a:t>
            </a:r>
            <a:r>
              <a:rPr lang="en-US" sz="2400" dirty="0" err="1" smtClean="0"/>
              <a:t>heb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2592" y="2272644"/>
            <a:ext cx="163085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Linked to authority record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2592" y="2857419"/>
            <a:ext cx="590788" cy="2014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8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2072" y="1126771"/>
            <a:ext cx="69740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Introduction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392071" y="2204944"/>
            <a:ext cx="756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cataloging process for names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392070" y="3272631"/>
            <a:ext cx="76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cataloging process for subjects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3402" y="4288433"/>
            <a:ext cx="6390070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0688" y="5240740"/>
            <a:ext cx="1230438" cy="106346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13402" y="4378099"/>
            <a:ext cx="76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Automated Preferred Term Correction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355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Preferred Term Correction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2296" y="752606"/>
            <a:ext cx="8583834" cy="6591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link to the authority record is also done automatically on save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458" y="1338761"/>
            <a:ext cx="4544059" cy="16194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062" y="3825814"/>
            <a:ext cx="4648849" cy="15908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4045" y="1825333"/>
            <a:ext cx="26499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Before saving, no link to authority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4044" y="3974931"/>
            <a:ext cx="26499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After saving, have link to authority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31960" y="2471664"/>
            <a:ext cx="1219198" cy="300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05792" y="4621262"/>
            <a:ext cx="1652337" cy="5978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7"/>
          <p:cNvSpPr txBox="1">
            <a:spLocks/>
          </p:cNvSpPr>
          <p:nvPr/>
        </p:nvSpPr>
        <p:spPr>
          <a:xfrm>
            <a:off x="263170" y="5709616"/>
            <a:ext cx="8583834" cy="65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link has been made but the “flip” to the preferred term has not yet been done.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84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purpose of using multilingual authority records is to be able to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authority control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the option to decide in what language the preferred term should be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27" y="2895364"/>
            <a:ext cx="8084935" cy="2911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Preferred Term Correction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2296" y="752605"/>
            <a:ext cx="8583834" cy="75160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job “</a:t>
            </a:r>
            <a:r>
              <a:rPr lang="en-US" sz="2400" dirty="0"/>
              <a:t>Authorities - Preferred Term </a:t>
            </a:r>
            <a:r>
              <a:rPr lang="en-US" sz="2400" dirty="0" smtClean="0"/>
              <a:t>Correction” runs and the heading gets “flipped” to the preferred term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0" y="1866088"/>
            <a:ext cx="8961120" cy="667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14046" y="5128588"/>
            <a:ext cx="4992144" cy="536345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ooks, Library, Shel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7"/>
          <p:cNvSpPr/>
          <p:nvPr/>
        </p:nvSpPr>
        <p:spPr>
          <a:xfrm>
            <a:off x="0" y="5635262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097912"/>
            <a:ext cx="9144000" cy="5452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152991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" y="662384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https://pixabay.com/en/books-library-shelves-1842306/</a:t>
            </a:r>
          </a:p>
        </p:txBody>
      </p:sp>
    </p:spTree>
    <p:extLst>
      <p:ext uri="{BB962C8B-B14F-4D97-AF65-F5344CB8AC3E}">
        <p14:creationId xmlns:p14="http://schemas.microsoft.com/office/powerpoint/2010/main" val="20159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multilingual authority record may have preferred</a:t>
            </a:r>
            <a:r>
              <a:rPr lang="en-US" dirty="0"/>
              <a:t>, non-preferred, and related terms in more than one language. </a:t>
            </a:r>
            <a:r>
              <a:rPr lang="en-US" dirty="0" smtClean="0"/>
              <a:t> These multiple terms are all in the same record.</a:t>
            </a:r>
          </a:p>
          <a:p>
            <a:r>
              <a:rPr lang="en-US" sz="2800" dirty="0" smtClean="0"/>
              <a:t>Each language in the heading of the authority record is specified by a subfield 9</a:t>
            </a:r>
          </a:p>
          <a:p>
            <a:r>
              <a:rPr lang="en-US" dirty="0" smtClean="0"/>
              <a:t>Thus in the same authority record there may be:  </a:t>
            </a:r>
          </a:p>
          <a:p>
            <a:pPr lvl="1"/>
            <a:r>
              <a:rPr lang="en-US" dirty="0" smtClean="0"/>
              <a:t>several preferred terms in different languages</a:t>
            </a:r>
          </a:p>
          <a:p>
            <a:pPr lvl="1"/>
            <a:r>
              <a:rPr lang="en-US" dirty="0" smtClean="0"/>
              <a:t>several non-preferred terms </a:t>
            </a:r>
            <a:r>
              <a:rPr lang="en-US" dirty="0"/>
              <a:t>in different </a:t>
            </a:r>
            <a:r>
              <a:rPr lang="en-US" dirty="0" smtClean="0"/>
              <a:t>languages</a:t>
            </a:r>
          </a:p>
          <a:p>
            <a:pPr lvl="1"/>
            <a:r>
              <a:rPr lang="en-US" dirty="0" smtClean="0"/>
              <a:t>several see-also terms </a:t>
            </a:r>
            <a:r>
              <a:rPr lang="en-US" dirty="0"/>
              <a:t>in different </a:t>
            </a:r>
            <a:r>
              <a:rPr lang="en-US" dirty="0" smtClean="0"/>
              <a:t>languages</a:t>
            </a:r>
          </a:p>
          <a:p>
            <a:r>
              <a:rPr lang="en-US" dirty="0" smtClean="0"/>
              <a:t>There will always be one preferred term per language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 </a:t>
            </a:r>
          </a:p>
          <a:p>
            <a:r>
              <a:rPr lang="en-US" sz="2400" dirty="0" smtClean="0"/>
              <a:t>A work written in English by Menachem Begin should </a:t>
            </a:r>
            <a:r>
              <a:rPr lang="en-US" sz="2400" dirty="0"/>
              <a:t>have </a:t>
            </a:r>
            <a:r>
              <a:rPr lang="en-US" sz="2400" dirty="0" smtClean="0"/>
              <a:t>100 field</a:t>
            </a:r>
            <a:br>
              <a:rPr lang="en-US" sz="2400" dirty="0" smtClean="0"/>
            </a:br>
            <a:r>
              <a:rPr lang="nl-N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100	1_ </a:t>
            </a:r>
            <a:r>
              <a:rPr lang="nl-N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nl-N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Begin, Mena</a:t>
            </a:r>
            <a:r>
              <a:rPr lang="nl-NL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nl-N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em, </a:t>
            </a:r>
            <a:r>
              <a:rPr lang="nl-N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 </a:t>
            </a:r>
            <a:r>
              <a:rPr lang="nl-N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1913-1992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smtClean="0"/>
              <a:t>and not</a:t>
            </a:r>
            <a:r>
              <a:rPr lang="nl-NL" dirty="0"/>
              <a:t/>
            </a:r>
            <a:br>
              <a:rPr lang="nl-NL" dirty="0"/>
            </a:br>
            <a:r>
              <a:rPr lang="nl-N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100	1_ </a:t>
            </a:r>
            <a:r>
              <a:rPr lang="nl-N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nl-N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Begin, Mena</a:t>
            </a:r>
            <a:r>
              <a:rPr lang="nl-NL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nl-N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em, </a:t>
            </a:r>
            <a:r>
              <a:rPr lang="nl-N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 </a:t>
            </a:r>
            <a:r>
              <a:rPr lang="nl-N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1913-1992 </a:t>
            </a:r>
            <a:r>
              <a:rPr lang="nl-N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nl-N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nl-N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A work written in Hebrew by Menachem Begin should have 100 field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100	1_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he-I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בגין, מנחם,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1913-1992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nl-NL" sz="2400" dirty="0" smtClean="0"/>
              <a:t>and </a:t>
            </a:r>
            <a:r>
              <a:rPr lang="nl-NL" sz="2400" dirty="0"/>
              <a:t>not</a:t>
            </a:r>
            <a:br>
              <a:rPr lang="nl-NL" sz="2400" dirty="0"/>
            </a:br>
            <a:r>
              <a:rPr lang="nl-N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nl-N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1_ </a:t>
            </a:r>
            <a:r>
              <a:rPr lang="nl-N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he-I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ב</a:t>
            </a:r>
            <a:r>
              <a:rPr lang="he-IL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ע</a:t>
            </a:r>
            <a:r>
              <a:rPr lang="he-I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גין, מנחם,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l-N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</a:t>
            </a:r>
            <a:r>
              <a:rPr lang="nl-N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1913-1992</a:t>
            </a:r>
            <a:br>
              <a:rPr lang="nl-N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cataloging the 100 as follows it is specified that the </a:t>
            </a:r>
            <a:r>
              <a:rPr lang="en-US" dirty="0" smtClean="0">
                <a:solidFill>
                  <a:srgbClr val="FF0000"/>
                </a:solidFill>
              </a:rPr>
              <a:t>Latin</a:t>
            </a:r>
            <a:r>
              <a:rPr lang="en-US" dirty="0" smtClean="0"/>
              <a:t> form of the heading should be used in authority control</a:t>
            </a:r>
            <a:br>
              <a:rPr lang="en-US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100	1_ </a:t>
            </a:r>
            <a:r>
              <a:rPr lang="nl-N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‡</a:t>
            </a:r>
            <a:r>
              <a:rPr lang="nl-N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nl-N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Begin, Menahem, </a:t>
            </a:r>
            <a:r>
              <a:rPr lang="en-US" sz="2000" dirty="0"/>
              <a:t>‡</a:t>
            </a:r>
            <a:r>
              <a:rPr lang="nl-N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</a:t>
            </a:r>
            <a:r>
              <a:rPr lang="nl-N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1913-1992 </a:t>
            </a:r>
            <a:r>
              <a:rPr lang="en-US" sz="2000" dirty="0"/>
              <a:t>‡</a:t>
            </a:r>
            <a:r>
              <a:rPr lang="nl-N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 </a:t>
            </a:r>
            <a:r>
              <a:rPr lang="nl-NL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nl-N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nl-N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nl-N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By cataloging the 100 as follows it is specified that the </a:t>
            </a:r>
            <a:r>
              <a:rPr lang="en-US" dirty="0" smtClean="0">
                <a:solidFill>
                  <a:srgbClr val="FF0000"/>
                </a:solidFill>
              </a:rPr>
              <a:t>Hebrew</a:t>
            </a:r>
            <a:r>
              <a:rPr lang="en-US" dirty="0" smtClean="0"/>
              <a:t> form </a:t>
            </a:r>
            <a:r>
              <a:rPr lang="en-US" dirty="0"/>
              <a:t>of the heading should be used in authority </a:t>
            </a:r>
            <a:r>
              <a:rPr lang="en-US" dirty="0" smtClean="0"/>
              <a:t>control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1_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‡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he-I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בעגין</a:t>
            </a:r>
            <a:r>
              <a:rPr lang="he-I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מנחם,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/>
              <a:t>‡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1913-1992 </a:t>
            </a:r>
            <a:r>
              <a:rPr lang="en-US" sz="2000" dirty="0"/>
              <a:t>‡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heb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nl-N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nl-N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15" y="891084"/>
            <a:ext cx="3987624" cy="546532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4045" y="891084"/>
            <a:ext cx="3279066" cy="999860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4044" y="2471939"/>
            <a:ext cx="3829481" cy="3884472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44357" y="2487955"/>
            <a:ext cx="30716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Preferred terms in four different languages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3808521" y="1577636"/>
            <a:ext cx="1535836" cy="12334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44357" y="4136993"/>
            <a:ext cx="30716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Hebrew non-preferred terms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222594" y="5429128"/>
            <a:ext cx="1464816" cy="6925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92280" y="1669002"/>
            <a:ext cx="435005" cy="21132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25720" y="1395748"/>
            <a:ext cx="435005" cy="21132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87359" y="1155837"/>
            <a:ext cx="435005" cy="21132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56014" y="890402"/>
            <a:ext cx="435005" cy="21132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85065" y="1155837"/>
            <a:ext cx="332912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multilingual names </a:t>
            </a:r>
            <a:br>
              <a:rPr lang="en-US" sz="2400" dirty="0" smtClean="0"/>
            </a:br>
            <a:r>
              <a:rPr lang="en-US" sz="2400" dirty="0" smtClean="0"/>
              <a:t>authority record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14044" y="4022453"/>
            <a:ext cx="2808550" cy="233395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4043" y="3220562"/>
            <a:ext cx="2906205" cy="7752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4398" y="2431930"/>
            <a:ext cx="3730352" cy="77525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87410" y="5254091"/>
            <a:ext cx="30716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Arabic non-preferred terms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14" idx="1"/>
          </p:cNvCxnSpPr>
          <p:nvPr/>
        </p:nvCxnSpPr>
        <p:spPr>
          <a:xfrm flipH="1" flipV="1">
            <a:off x="3320249" y="3656101"/>
            <a:ext cx="2024108" cy="66555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24456" y="3431790"/>
            <a:ext cx="3071674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Latin non-preferred terms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 flipV="1">
            <a:off x="4154750" y="2986158"/>
            <a:ext cx="1469706" cy="63029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0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2072" y="1126771"/>
            <a:ext cx="69740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Introduction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392071" y="2204944"/>
            <a:ext cx="756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cataloging process for names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392070" y="3272631"/>
            <a:ext cx="76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cataloging process for subjects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2070" y="2091275"/>
            <a:ext cx="6571200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0688" y="5240740"/>
            <a:ext cx="1230438" cy="106346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13402" y="4378099"/>
            <a:ext cx="76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Automated Preferred Term Correction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81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cataloging process for names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4511853"/>
          </a:xfrm>
        </p:spPr>
        <p:txBody>
          <a:bodyPr>
            <a:normAutofit/>
          </a:bodyPr>
          <a:lstStyle/>
          <a:p>
            <a:r>
              <a:rPr lang="en-US" dirty="0" smtClean="0"/>
              <a:t>In the specific institution where multilingual authorities are used </a:t>
            </a:r>
            <a:r>
              <a:rPr lang="en-US" dirty="0"/>
              <a:t>at least one of the name vocabularies in use must be a multilingual vocabulary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the institution here the NLI vocabulary is used.</a:t>
            </a:r>
          </a:p>
          <a:p>
            <a:r>
              <a:rPr lang="en-US" dirty="0" smtClean="0"/>
              <a:t>NLI vocabulary is an example of a multilingual vocabulary.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DA432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11335</TotalTime>
  <Words>1171</Words>
  <Application>Microsoft Office PowerPoint</Application>
  <PresentationFormat>On-screen Show (4:3)</PresentationFormat>
  <Paragraphs>199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MS PGothic</vt:lpstr>
      <vt:lpstr>Antigoni</vt:lpstr>
      <vt:lpstr>Antigoni Light</vt:lpstr>
      <vt:lpstr>Arial</vt:lpstr>
      <vt:lpstr>Calibri</vt:lpstr>
      <vt:lpstr>Courier New</vt:lpstr>
      <vt:lpstr>Symbol</vt:lpstr>
      <vt:lpstr>Times New Roman</vt:lpstr>
      <vt:lpstr>Verdana</vt:lpstr>
      <vt:lpstr>1_Ex Libris Template</vt:lpstr>
      <vt:lpstr>3_Ex Libris Alma</vt:lpstr>
      <vt:lpstr>PowerPoint Presentation</vt:lpstr>
      <vt:lpstr>PowerPoint Presentation</vt:lpstr>
      <vt:lpstr>Introduction</vt:lpstr>
      <vt:lpstr>Introduction</vt:lpstr>
      <vt:lpstr>Introduction</vt:lpstr>
      <vt:lpstr>Introduction</vt:lpstr>
      <vt:lpstr>Introduction</vt:lpstr>
      <vt:lpstr>PowerPoint Presentation</vt:lpstr>
      <vt:lpstr>The cataloging process for names</vt:lpstr>
      <vt:lpstr>The cataloging process for names</vt:lpstr>
      <vt:lpstr>The cataloging process for names</vt:lpstr>
      <vt:lpstr>The cataloging process for names</vt:lpstr>
      <vt:lpstr>The cataloging process for names</vt:lpstr>
      <vt:lpstr>The cataloging process for names</vt:lpstr>
      <vt:lpstr>The cataloging process for names</vt:lpstr>
      <vt:lpstr>The cataloging process for names</vt:lpstr>
      <vt:lpstr>PowerPoint Presentation</vt:lpstr>
      <vt:lpstr>The cataloging process for subjects</vt:lpstr>
      <vt:lpstr>The cataloging process for subjects</vt:lpstr>
      <vt:lpstr>The cataloging process for subjects</vt:lpstr>
      <vt:lpstr>The cataloging process for subjects</vt:lpstr>
      <vt:lpstr>The cataloging process for subjects</vt:lpstr>
      <vt:lpstr>The cataloging process for subjects</vt:lpstr>
      <vt:lpstr>The cataloging process for subjects</vt:lpstr>
      <vt:lpstr>The cataloging process for subjects</vt:lpstr>
      <vt:lpstr>The cataloging process for subjects</vt:lpstr>
      <vt:lpstr>The cataloging process for subjects</vt:lpstr>
      <vt:lpstr>PowerPoint Presentation</vt:lpstr>
      <vt:lpstr>Automated Preferred Term Correction</vt:lpstr>
      <vt:lpstr>Automated Preferred Term Correction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741</cp:revision>
  <dcterms:created xsi:type="dcterms:W3CDTF">2015-04-14T20:14:13Z</dcterms:created>
  <dcterms:modified xsi:type="dcterms:W3CDTF">2018-05-29T03:48:35Z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4276497</vt:lpwstr>
  </property>
  <property fmtid="{D5CDD505-2E9C-101B-9397-08002B2CF9AE}" pid="3" name="NXPowerLiteSettings">
    <vt:lpwstr>F990061A04D200</vt:lpwstr>
  </property>
  <property fmtid="{D5CDD505-2E9C-101B-9397-08002B2CF9AE}" pid="4" name="NXPowerLiteVersion">
    <vt:lpwstr>D5.0.8</vt:lpwstr>
  </property>
</Properties>
</file>